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6" r:id="rId2"/>
    <p:sldId id="336" r:id="rId3"/>
    <p:sldId id="344" r:id="rId4"/>
    <p:sldId id="279" r:id="rId5"/>
    <p:sldId id="338" r:id="rId6"/>
    <p:sldId id="339" r:id="rId7"/>
    <p:sldId id="340" r:id="rId8"/>
    <p:sldId id="268" r:id="rId9"/>
    <p:sldId id="341" r:id="rId10"/>
    <p:sldId id="342" r:id="rId11"/>
    <p:sldId id="337" r:id="rId12"/>
    <p:sldId id="343" r:id="rId13"/>
    <p:sldId id="33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DFAEC"/>
    <a:srgbClr val="FDFAEB"/>
    <a:srgbClr val="006CB8"/>
    <a:srgbClr val="ED1C24"/>
    <a:srgbClr val="EE3338"/>
    <a:srgbClr val="0072B9"/>
    <a:srgbClr val="D83236"/>
    <a:srgbClr val="F68B1D"/>
    <a:srgbClr val="00A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0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1FED-E751-4D05-8568-ECFF07E2A8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78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40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0.png"/><Relationship Id="rId4" Type="http://schemas.openxmlformats.org/officeDocument/2006/relationships/image" Target="../media/image200.png"/><Relationship Id="rId9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math/algebra-home/alg-rational-expr-eq-func/alg-direct-and-inverse-variation/v/recognizing-direct-and-inverse-variation" TargetMode="External"/><Relationship Id="rId7" Type="http://schemas.openxmlformats.org/officeDocument/2006/relationships/image" Target="../media/image29.png"/><Relationship Id="rId2" Type="http://schemas.openxmlformats.org/officeDocument/2006/relationships/hyperlink" Target="https://www.khanacademy.org/math/algebra-home/alg-rational-expr-eq-func/alg-direct-and-inverse-variation/v/direct-and-inverse-variation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hyperlink" Target="https://www.khanacademy.org/math/algebra-home/alg-rational-expr-eq-func/alg-direct-and-inverse-variation/v/direct-inverse-and-joint-variation" TargetMode="External"/><Relationship Id="rId4" Type="http://schemas.openxmlformats.org/officeDocument/2006/relationships/hyperlink" Target="https://www.khanacademy.org/math/algebra-home/alg-rational-expr-eq-func/alg-direct-and-inverse-variation/e/direct_and_inverse_variation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27.png"/><Relationship Id="rId7" Type="http://schemas.openxmlformats.org/officeDocument/2006/relationships/image" Target="../media/image60.png"/><Relationship Id="rId12" Type="http://schemas.openxmlformats.org/officeDocument/2006/relationships/image" Target="../media/image1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11" Type="http://schemas.openxmlformats.org/officeDocument/2006/relationships/image" Target="../media/image10.png"/><Relationship Id="rId5" Type="http://schemas.openxmlformats.org/officeDocument/2006/relationships/image" Target="../media/image41.png"/><Relationship Id="rId10" Type="http://schemas.openxmlformats.org/officeDocument/2006/relationships/image" Target="../media/image9.png"/><Relationship Id="rId4" Type="http://schemas.openxmlformats.org/officeDocument/2006/relationships/image" Target="../media/image31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794085" y="180482"/>
            <a:ext cx="9577137" cy="6997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b="1" dirty="0"/>
              <a:t>How to best use these slides…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View the PPT as a slide show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Then click through every step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clicks will advance the slide show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Left/right arrow keys move forward/backward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wheel scrolling moves forward/backward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When a question is posed, stop and think it through, try to answer it yourself before clicking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If you have questions, use PS discussion boards, email me, and/or visit us in a Teams class session!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E56D1-A806-41CC-B805-4FFA07CFE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917" y="1728702"/>
            <a:ext cx="10155067" cy="134321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57EB3AC-F04A-4053-8C8E-8B5AF13C1548}"/>
              </a:ext>
            </a:extLst>
          </p:cNvPr>
          <p:cNvSpPr/>
          <p:nvPr/>
        </p:nvSpPr>
        <p:spPr>
          <a:xfrm>
            <a:off x="5289264" y="1592925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61C8D6-1D0E-4ABC-B826-E2B952CE274C}"/>
              </a:ext>
            </a:extLst>
          </p:cNvPr>
          <p:cNvSpPr/>
          <p:nvPr/>
        </p:nvSpPr>
        <p:spPr>
          <a:xfrm>
            <a:off x="1020251" y="2087272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E28EC4-855D-4D57-AB57-3ABF6925D9C5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3635422" y="1700793"/>
            <a:ext cx="1653842" cy="29582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95DCBF-7EB8-4A2F-A3B8-5419D4969D14}"/>
              </a:ext>
            </a:extLst>
          </p:cNvPr>
          <p:cNvCxnSpPr>
            <a:cxnSpLocks/>
          </p:cNvCxnSpPr>
          <p:nvPr/>
        </p:nvCxnSpPr>
        <p:spPr>
          <a:xfrm flipH="1">
            <a:off x="1933283" y="1700793"/>
            <a:ext cx="1306307" cy="4943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952609-E830-491F-AA34-554B4ECD4E57}"/>
              </a:ext>
            </a:extLst>
          </p:cNvPr>
          <p:cNvSpPr/>
          <p:nvPr/>
        </p:nvSpPr>
        <p:spPr>
          <a:xfrm>
            <a:off x="864870" y="3217786"/>
            <a:ext cx="1706880" cy="4947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A3CAD6A1-0B08-4571-92B4-4893CF960A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00431075"/>
                  </p:ext>
                </p:extLst>
              </p:nvPr>
            </p:nvGraphicFramePr>
            <p:xfrm>
              <a:off x="626110" y="1926590"/>
              <a:ext cx="4064000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812800">
                      <a:extLst>
                        <a:ext uri="{9D8B030D-6E8A-4147-A177-3AD203B41FA5}">
                          <a16:colId xmlns:a16="http://schemas.microsoft.com/office/drawing/2014/main" val="1315635912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80466317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959862509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529465551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76594153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242228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28731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A3CAD6A1-0B08-4571-92B4-4893CF960A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00431075"/>
                  </p:ext>
                </p:extLst>
              </p:nvPr>
            </p:nvGraphicFramePr>
            <p:xfrm>
              <a:off x="626110" y="1926590"/>
              <a:ext cx="4064000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812800">
                      <a:extLst>
                        <a:ext uri="{9D8B030D-6E8A-4147-A177-3AD203B41FA5}">
                          <a16:colId xmlns:a16="http://schemas.microsoft.com/office/drawing/2014/main" val="1315635912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80466317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959862509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529465551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76594153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46" t="-8197" r="-4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242228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46" t="-108197" r="-4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287319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28B98F0C-8502-4971-B5C7-B4B959D85D9F}"/>
              </a:ext>
            </a:extLst>
          </p:cNvPr>
          <p:cNvSpPr/>
          <p:nvPr/>
        </p:nvSpPr>
        <p:spPr>
          <a:xfrm>
            <a:off x="3468059" y="979138"/>
            <a:ext cx="523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YES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B64C4F-4C52-496C-A8A8-EFC9F85A280B}"/>
              </a:ext>
            </a:extLst>
          </p:cNvPr>
          <p:cNvSpPr/>
          <p:nvPr/>
        </p:nvSpPr>
        <p:spPr>
          <a:xfrm>
            <a:off x="708660" y="5349240"/>
            <a:ext cx="8458200" cy="5943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08AD85-B352-4628-A4AF-4157C1CD2C0B}"/>
              </a:ext>
            </a:extLst>
          </p:cNvPr>
          <p:cNvSpPr/>
          <p:nvPr/>
        </p:nvSpPr>
        <p:spPr>
          <a:xfrm>
            <a:off x="723900" y="6011910"/>
            <a:ext cx="8458200" cy="594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DC5E48-C9E4-486C-A642-146681FF74C7}"/>
              </a:ext>
            </a:extLst>
          </p:cNvPr>
          <p:cNvSpPr/>
          <p:nvPr/>
        </p:nvSpPr>
        <p:spPr>
          <a:xfrm>
            <a:off x="864870" y="3795244"/>
            <a:ext cx="1706880" cy="3538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38338F6-6A3A-4056-8738-9111D7161266}"/>
                  </a:ext>
                </a:extLst>
              </p:cNvPr>
              <p:cNvSpPr/>
              <p:nvPr/>
            </p:nvSpPr>
            <p:spPr>
              <a:xfrm>
                <a:off x="5368290" y="1606372"/>
                <a:ext cx="6358890" cy="11837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…and here are the general equations for both types of variation: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dirty="0"/>
                  <a:t>Direct: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Inverse: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38338F6-6A3A-4056-8738-9111D71612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290" y="1606372"/>
                <a:ext cx="6358890" cy="1183786"/>
              </a:xfrm>
              <a:prstGeom prst="rect">
                <a:avLst/>
              </a:prstGeom>
              <a:blipFill>
                <a:blip r:embed="rId3"/>
                <a:stretch>
                  <a:fillRect l="-863" t="-3093" b="-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91BC8BF-FF4B-4EEE-B1D2-B4792F4A9590}"/>
                  </a:ext>
                </a:extLst>
              </p:cNvPr>
              <p:cNvSpPr/>
              <p:nvPr/>
            </p:nvSpPr>
            <p:spPr>
              <a:xfrm>
                <a:off x="7181247" y="2882351"/>
                <a:ext cx="15099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i.e. 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91BC8BF-FF4B-4EEE-B1D2-B4792F4A95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1247" y="2882351"/>
                <a:ext cx="1509965" cy="369332"/>
              </a:xfrm>
              <a:prstGeom prst="rect">
                <a:avLst/>
              </a:prstGeom>
              <a:blipFill>
                <a:blip r:embed="rId4"/>
                <a:stretch>
                  <a:fillRect l="-3226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3185D40-55D5-4980-94B0-4534D4E378BA}"/>
                  </a:ext>
                </a:extLst>
              </p:cNvPr>
              <p:cNvSpPr/>
              <p:nvPr/>
            </p:nvSpPr>
            <p:spPr>
              <a:xfrm>
                <a:off x="1592580" y="3165626"/>
                <a:ext cx="806118" cy="566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3185D40-55D5-4980-94B0-4534D4E378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580" y="3165626"/>
                <a:ext cx="806118" cy="5666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E05F214-B75A-4781-9060-3DB9F211A8EC}"/>
                  </a:ext>
                </a:extLst>
              </p:cNvPr>
              <p:cNvSpPr/>
              <p:nvPr/>
            </p:nvSpPr>
            <p:spPr>
              <a:xfrm>
                <a:off x="1592580" y="3770770"/>
                <a:ext cx="9295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E05F214-B75A-4781-9060-3DB9F211A8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580" y="3770770"/>
                <a:ext cx="929550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7532847-4BB8-46CB-BEFA-2FC72A6B78C9}"/>
                  </a:ext>
                </a:extLst>
              </p:cNvPr>
              <p:cNvSpPr/>
              <p:nvPr/>
            </p:nvSpPr>
            <p:spPr>
              <a:xfrm>
                <a:off x="3756575" y="5309322"/>
                <a:ext cx="49232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(every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pair </a:t>
                </a:r>
                <a:r>
                  <a:rPr lang="en-US" b="1" i="1" dirty="0"/>
                  <a:t>divided</a:t>
                </a:r>
                <a:r>
                  <a:rPr lang="en-US" dirty="0"/>
                  <a:t> gives us the same number)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7532847-4BB8-46CB-BEFA-2FC72A6B78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575" y="5309322"/>
                <a:ext cx="4923207" cy="369332"/>
              </a:xfrm>
              <a:prstGeom prst="rect">
                <a:avLst/>
              </a:prstGeom>
              <a:blipFill>
                <a:blip r:embed="rId7"/>
                <a:stretch>
                  <a:fillRect l="-990" t="-9836" r="-24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A70AB8C-D768-4DCF-A0CF-BCD04263D670}"/>
                  </a:ext>
                </a:extLst>
              </p:cNvPr>
              <p:cNvSpPr/>
              <p:nvPr/>
            </p:nvSpPr>
            <p:spPr>
              <a:xfrm>
                <a:off x="4026210" y="5997148"/>
                <a:ext cx="51925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(every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pair </a:t>
                </a:r>
                <a:r>
                  <a:rPr lang="en-US" b="1" i="1" dirty="0"/>
                  <a:t>multiplied</a:t>
                </a:r>
                <a:r>
                  <a:rPr lang="en-US" dirty="0"/>
                  <a:t> gives us the same number)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A70AB8C-D768-4DCF-A0CF-BCD04263D6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6210" y="5997148"/>
                <a:ext cx="5192512" cy="369332"/>
              </a:xfrm>
              <a:prstGeom prst="rect">
                <a:avLst/>
              </a:prstGeom>
              <a:blipFill>
                <a:blip r:embed="rId8"/>
                <a:stretch>
                  <a:fillRect l="-939" t="-10000" r="-235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D252D7E-AF25-4418-8F11-045646F2B846}"/>
                  </a:ext>
                </a:extLst>
              </p:cNvPr>
              <p:cNvSpPr txBox="1"/>
              <p:nvPr/>
            </p:nvSpPr>
            <p:spPr>
              <a:xfrm>
                <a:off x="388620" y="388620"/>
                <a:ext cx="11361420" cy="6357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How do you tell by looking at the data if they represent direct or inverse variation (or neither)?</a:t>
                </a:r>
              </a:p>
              <a:p>
                <a:endParaRPr lang="en-US" dirty="0"/>
              </a:p>
              <a:p>
                <a:r>
                  <a:rPr lang="en-US" dirty="0"/>
                  <a:t>Can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help us classify this data?  </a:t>
                </a:r>
                <a:endParaRPr lang="en-US" b="1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  <a:p>
                <a:r>
                  <a:rPr lang="en-US" dirty="0"/>
                  <a:t>Here is the data again: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is the key, let’s rewrite the two general equations in terms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…</a:t>
                </a:r>
                <a:endParaRPr lang="en-US" b="0" dirty="0"/>
              </a:p>
              <a:p>
                <a:pPr lvl="1">
                  <a:lnSpc>
                    <a:spcPct val="150000"/>
                  </a:lnSpc>
                </a:pPr>
                <a:r>
                  <a:rPr lang="en-US" dirty="0"/>
                  <a:t>Direct:</a:t>
                </a:r>
              </a:p>
              <a:p>
                <a:pPr lvl="1">
                  <a:lnSpc>
                    <a:spcPct val="200000"/>
                  </a:lnSpc>
                </a:pPr>
                <a:r>
                  <a:rPr lang="en-US" dirty="0"/>
                  <a:t>Inverse: </a:t>
                </a:r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What does this tell us?  How does this help us?</a:t>
                </a:r>
              </a:p>
              <a:p>
                <a:endParaRPr lang="en-US" dirty="0"/>
              </a:p>
              <a:p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&amp;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data: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If the </a:t>
                </a:r>
                <a:r>
                  <a:rPr lang="en-US" b="1" i="1" dirty="0"/>
                  <a:t>ratio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&amp;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is a constant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then the data directly varies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If the </a:t>
                </a:r>
                <a:r>
                  <a:rPr lang="en-US" b="1" i="1" dirty="0"/>
                  <a:t>product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&amp;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is a constant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then the data inversely varies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D252D7E-AF25-4418-8F11-045646F2B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" y="388620"/>
                <a:ext cx="11361420" cy="6357510"/>
              </a:xfrm>
              <a:prstGeom prst="rect">
                <a:avLst/>
              </a:prstGeom>
              <a:blipFill>
                <a:blip r:embed="rId9"/>
                <a:stretch>
                  <a:fillRect l="-590" t="-575" b="-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436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/>
      <p:bldP spid="6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026094" y="49672"/>
            <a:ext cx="8244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Tell whether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show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direct variation, inverse variation,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or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neither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026094" y="601982"/>
            <a:ext cx="500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a.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530665" y="601982"/>
            <a:ext cx="536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b.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3510951" y="601982"/>
              <a:ext cx="3657600" cy="792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152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x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BC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y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BC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4256250"/>
                  </p:ext>
                </p:extLst>
              </p:nvPr>
            </p:nvGraphicFramePr>
            <p:xfrm>
              <a:off x="3510951" y="601982"/>
              <a:ext cx="3657600" cy="792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152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x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BC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y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BC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833" t="-107692" r="-303333" b="-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9174" t="-107692" r="-200826" b="-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1667" t="-107692" r="-102500" b="-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1667" t="-107692" r="-2500" b="-292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8046447" y="601982"/>
          <a:ext cx="36576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587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026094" y="2024125"/>
                <a:ext cx="4457473" cy="544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a. 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Find the products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xy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and ratios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094" y="2024125"/>
                <a:ext cx="4457473" cy="544188"/>
              </a:xfrm>
              <a:prstGeom prst="rect">
                <a:avLst/>
              </a:prstGeom>
              <a:blipFill>
                <a:blip r:embed="rId4"/>
                <a:stretch>
                  <a:fillRect l="-1366" b="-6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7"/>
              <p:cNvGraphicFramePr>
                <a:graphicFrameLocks noGrp="1"/>
              </p:cNvGraphicFramePr>
              <p:nvPr/>
            </p:nvGraphicFramePr>
            <p:xfrm>
              <a:off x="3341803" y="2660841"/>
              <a:ext cx="5694958" cy="10727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107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6434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4982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6434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8537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xy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Arial" pitchFamily="34" charset="0"/>
                                        <a:cs typeface="Arial" pitchFamily="34" charset="0"/>
                                      </a:rPr>
                                      <m:t>y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Arial" pitchFamily="34" charset="0"/>
                                        <a:cs typeface="Arial" pitchFamily="34" charset="0"/>
                                      </a:rPr>
                                      <m:t>x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1" i="1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="0" dirty="0" smtClean="0">
                                      <a:solidFill>
                                        <a:schemeClr val="tx1"/>
                                      </a:solidFill>
                                      <a:latin typeface="Arial" pitchFamily="34" charset="0"/>
                                      <a:cs typeface="Arial" pitchFamily="34" charset="0"/>
                                    </a:rPr>
                                    <m:t>12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="0" dirty="0">
                                      <a:solidFill>
                                        <a:schemeClr val="tx1"/>
                                      </a:solidFill>
                                      <a:latin typeface="Arial" pitchFamily="34" charset="0"/>
                                      <a:cs typeface="Arial" pitchFamily="34" charset="0"/>
                                    </a:rPr>
                                    <m:t>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000" b="0" i="0" dirty="0" smtClean="0">
                                      <a:solidFill>
                                        <a:schemeClr val="tx1"/>
                                      </a:solidFill>
                                      <a:latin typeface="Arial" pitchFamily="34" charset="0"/>
                                      <a:cs typeface="Arial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="0" i="0" dirty="0" smtClean="0">
                                      <a:solidFill>
                                        <a:schemeClr val="tx1"/>
                                      </a:solidFill>
                                      <a:latin typeface="Arial" pitchFamily="34" charset="0"/>
                                      <a:cs typeface="Arial" pitchFamily="34" charset="0"/>
                                    </a:rPr>
                                    <m:t> 6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000" b="0" i="0" dirty="0" smtClean="0">
                                      <a:solidFill>
                                        <a:schemeClr val="tx1"/>
                                      </a:solidFill>
                                      <a:latin typeface="Arial" pitchFamily="34" charset="0"/>
                                      <a:cs typeface="Arial" pitchFamily="34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2000" b="0" i="0" smtClean="0">
                                      <a:solidFill>
                                        <a:schemeClr val="tx1"/>
                                      </a:solidFill>
                                      <a:latin typeface="Arial" pitchFamily="34" charset="0"/>
                                      <a:cs typeface="Arial" pitchFamily="34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000" b="0" i="0" smtClean="0">
                                      <a:solidFill>
                                        <a:schemeClr val="tx1"/>
                                      </a:solidFill>
                                      <a:latin typeface="Arial" pitchFamily="34" charset="0"/>
                                      <a:cs typeface="Arial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0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b="0" i="0" dirty="0" smtClean="0">
                                      <a:solidFill>
                                        <a:schemeClr val="tx1"/>
                                      </a:solidFill>
                                      <a:latin typeface="Arial" pitchFamily="34" charset="0"/>
                                      <a:cs typeface="Arial" pitchFamily="34" charset="0"/>
                                    </a:rPr>
                                    <m:t> 4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000" b="0" i="0" dirty="0" smtClean="0">
                                      <a:solidFill>
                                        <a:schemeClr val="tx1"/>
                                      </a:solidFill>
                                      <a:latin typeface="Arial" pitchFamily="34" charset="0"/>
                                      <a:cs typeface="Arial" pitchFamily="34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2000" b="0" i="0" smtClean="0">
                                      <a:solidFill>
                                        <a:schemeClr val="tx1"/>
                                      </a:solidFill>
                                      <a:latin typeface="Arial" pitchFamily="34" charset="0"/>
                                      <a:cs typeface="Arial" pitchFamily="34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000" b="0" i="0" smtClean="0">
                                      <a:solidFill>
                                        <a:schemeClr val="tx1"/>
                                      </a:solidFill>
                                      <a:latin typeface="Arial" pitchFamily="34" charset="0"/>
                                      <a:cs typeface="Arial" pitchFamily="34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Arial" pitchFamily="34" charset="0"/>
                                        <a:cs typeface="Arial" pitchFamily="34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Arial" pitchFamily="34" charset="0"/>
                                        <a:cs typeface="Arial" pitchFamily="34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55034376"/>
                  </p:ext>
                </p:extLst>
              </p:nvPr>
            </p:nvGraphicFramePr>
            <p:xfrm>
              <a:off x="3341803" y="2660841"/>
              <a:ext cx="5694958" cy="10727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107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6434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4982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6434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8537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xy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4018" t="-6154" r="-264732" b="-17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55405" t="-6154" r="-167117" b="-17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53125" t="-6154" r="-65625" b="-17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45517" t="-6154" r="-1379" b="-1753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764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33" t="-61607" r="-680833" b="-17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4018" t="-61607" r="-264732" b="-17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55405" t="-61607" r="-167117" b="-17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53125" t="-61607" r="-65625" b="-17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45517" t="-61607" r="-1379" b="-17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026094" y="4425719"/>
                <a:ext cx="4457473" cy="544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b. 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Find the products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xy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and ratios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094" y="4425719"/>
                <a:ext cx="4457473" cy="544188"/>
              </a:xfrm>
              <a:prstGeom prst="rect">
                <a:avLst/>
              </a:prstGeom>
              <a:blipFill>
                <a:blip r:embed="rId6"/>
                <a:stretch>
                  <a:fillRect l="-1366" b="-6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0" name="Table 29"/>
              <p:cNvGraphicFramePr>
                <a:graphicFrameLocks noGrp="1"/>
              </p:cNvGraphicFramePr>
              <p:nvPr/>
            </p:nvGraphicFramePr>
            <p:xfrm>
              <a:off x="3341803" y="5052108"/>
              <a:ext cx="4765891" cy="107283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3585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6751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4502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5634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852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u="none" strike="noStrike" kern="1200" baseline="0" dirty="0" err="1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xy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64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Arial" pitchFamily="34" charset="0"/>
                                        <a:cs typeface="Arial" pitchFamily="34" charset="0"/>
                                      </a:rPr>
                                      <m:t>y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Arial" pitchFamily="34" charset="0"/>
                                        <a:cs typeface="Arial" pitchFamily="34" charset="0"/>
                                      </a:rPr>
                                      <m:t>x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1" i="1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2000" b="0" dirty="0" smtClean="0">
                                      <a:solidFill>
                                        <a:schemeClr val="tx1"/>
                                      </a:solidFill>
                                      <a:latin typeface="Arial" pitchFamily="34" charset="0"/>
                                      <a:cs typeface="Arial" pitchFamily="34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000" b="0" i="0" dirty="0" smtClean="0">
                                      <a:solidFill>
                                        <a:schemeClr val="tx1"/>
                                      </a:solidFill>
                                      <a:latin typeface="Arial" pitchFamily="34" charset="0"/>
                                      <a:cs typeface="Arial" pitchFamily="34" charset="0"/>
                                    </a:rPr>
                                    <m:t>1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 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2000" b="0" i="0" dirty="0" smtClean="0">
                                      <a:solidFill>
                                        <a:schemeClr val="tx1"/>
                                      </a:solidFill>
                                      <a:latin typeface="Arial" pitchFamily="34" charset="0"/>
                                      <a:cs typeface="Arial" pitchFamily="34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000" b="0" i="0" dirty="0" smtClean="0">
                                      <a:solidFill>
                                        <a:schemeClr val="tx1"/>
                                      </a:solidFill>
                                      <a:latin typeface="Arial" pitchFamily="34" charset="0"/>
                                      <a:cs typeface="Arial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 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Arial" pitchFamily="34" charset="0"/>
                                        <a:cs typeface="Arial" pitchFamily="34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Arial" pitchFamily="34" charset="0"/>
                                        <a:cs typeface="Arial" pitchFamily="34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2000" b="0" i="0" smtClean="0">
                                      <a:solidFill>
                                        <a:schemeClr val="tx1"/>
                                      </a:solidFill>
                                      <a:latin typeface="Arial" pitchFamily="34" charset="0"/>
                                      <a:cs typeface="Arial" pitchFamily="34" charset="0"/>
                                    </a:rPr>
                                    <m:t>16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2000" b="0" i="0" smtClean="0">
                                      <a:solidFill>
                                        <a:schemeClr val="tx1"/>
                                      </a:solidFill>
                                      <a:latin typeface="Arial" pitchFamily="34" charset="0"/>
                                      <a:cs typeface="Arial" pitchFamily="34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 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0" name="Table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94217004"/>
                  </p:ext>
                </p:extLst>
              </p:nvPr>
            </p:nvGraphicFramePr>
            <p:xfrm>
              <a:off x="3341803" y="5052108"/>
              <a:ext cx="4765891" cy="107283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3585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6751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4502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5634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u="none" strike="noStrike" kern="1200" baseline="0" dirty="0" err="1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xy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64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765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962" t="-61607" r="-654808" b="-17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9659" t="-61607" r="-286932" b="-17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63372" t="-61607" r="-193605" b="-17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23571" t="-61607" r="-137857" b="-17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10471" t="-61607" r="-1047" b="-17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9036761" y="2476095"/>
            <a:ext cx="3155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The products are constant.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036761" y="3144219"/>
            <a:ext cx="31552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The ratios are not constant.</a:t>
            </a:r>
          </a:p>
        </p:txBody>
      </p:sp>
      <p:sp>
        <p:nvSpPr>
          <p:cNvPr id="47" name="Isosceles Triangle 46"/>
          <p:cNvSpPr/>
          <p:nvPr/>
        </p:nvSpPr>
        <p:spPr>
          <a:xfrm rot="5400000">
            <a:off x="3257459" y="4004939"/>
            <a:ext cx="365760" cy="274320"/>
          </a:xfrm>
          <a:prstGeom prst="triangle">
            <a:avLst/>
          </a:prstGeom>
          <a:solidFill>
            <a:srgbClr val="EE3338"/>
          </a:solidFill>
          <a:ln>
            <a:solidFill>
              <a:srgbClr val="ED1D24"/>
            </a:solidFill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EE3338"/>
              </a:solidFill>
              <a:latin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758209" y="3958592"/>
            <a:ext cx="4207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So,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show inverse variation.</a:t>
            </a:r>
            <a:endParaRPr lang="en-US" sz="2000" dirty="0">
              <a:solidFill>
                <a:srgbClr val="ED1C2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Isosceles Triangle 48"/>
          <p:cNvSpPr/>
          <p:nvPr/>
        </p:nvSpPr>
        <p:spPr>
          <a:xfrm rot="5400000">
            <a:off x="3257459" y="6414685"/>
            <a:ext cx="365760" cy="274320"/>
          </a:xfrm>
          <a:prstGeom prst="triangle">
            <a:avLst/>
          </a:prstGeom>
          <a:solidFill>
            <a:srgbClr val="EE3338"/>
          </a:solidFill>
          <a:ln>
            <a:solidFill>
              <a:srgbClr val="ED1D24"/>
            </a:solidFill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EE3338"/>
              </a:solidFill>
              <a:latin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58208" y="6368964"/>
            <a:ext cx="6178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So,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show neither direct nor inverse variation.</a:t>
            </a:r>
            <a:endParaRPr lang="en-US" sz="2000" dirty="0">
              <a:solidFill>
                <a:srgbClr val="ED1C2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167371" y="5068682"/>
            <a:ext cx="3738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The products are not constant.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167371" y="5622830"/>
            <a:ext cx="329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The ratios are not constant.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43228" y="4188029"/>
            <a:ext cx="3339661" cy="2560243"/>
            <a:chOff x="16844" y="4112349"/>
            <a:chExt cx="3339661" cy="2560243"/>
          </a:xfrm>
        </p:grpSpPr>
        <p:grpSp>
          <p:nvGrpSpPr>
            <p:cNvPr id="9" name="Group 8"/>
            <p:cNvGrpSpPr/>
            <p:nvPr/>
          </p:nvGrpSpPr>
          <p:grpSpPr>
            <a:xfrm>
              <a:off x="16844" y="4112349"/>
              <a:ext cx="2973626" cy="2560243"/>
              <a:chOff x="16844" y="4353501"/>
              <a:chExt cx="2973626" cy="2560243"/>
            </a:xfrm>
          </p:grpSpPr>
          <p:pic>
            <p:nvPicPr>
              <p:cNvPr id="1029" name="Picture 5" descr="\\10.66.3.82\art\ART_WORK_IN_PROCESS\46_Larson Text\Larson Powerpoint project\1_Source Files\Batch 4\Algebra_2\Algebra_2\PNGs\Arrow\02\hsnb_alg2_pe_0201_img-1.png"/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9483"/>
              <a:stretch/>
            </p:blipFill>
            <p:spPr bwMode="auto">
              <a:xfrm>
                <a:off x="16844" y="5016030"/>
                <a:ext cx="2973626" cy="18977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8" name="Picture 4" descr="\\10.66.3.82\art\ART_WORK_IN_PROCESS\46_Larson Text\Larson Powerpoint project\1_Source Files\Batch 4\Algebra_2\Algebra_2\07\hsnb_alg2_pe_07_img\ANALYZING-RELATIONSHIPS.png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84" y="4353501"/>
                <a:ext cx="2614300" cy="5955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53" name="TextBox 52"/>
            <p:cNvSpPr txBox="1"/>
            <p:nvPr/>
          </p:nvSpPr>
          <p:spPr>
            <a:xfrm>
              <a:off x="140789" y="4911941"/>
              <a:ext cx="321571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In Example 2(b), notice</a:t>
              </a:r>
            </a:p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in the original table that</a:t>
              </a:r>
            </a:p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as </a:t>
              </a:r>
              <a:r>
                <a:rPr lang="en-US" sz="1600" i="1" dirty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 increases by 1, </a:t>
              </a:r>
              <a:r>
                <a:rPr lang="en-US" sz="1600" i="1" dirty="0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 is</a:t>
              </a:r>
            </a:p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multiplied by 2. So, the</a:t>
              </a:r>
            </a:p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data in the table represent</a:t>
              </a:r>
            </a:p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an exponential function.</a:t>
              </a:r>
              <a:endParaRPr lang="en-US" sz="16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TextBox 6">
            <a:extLst>
              <a:ext uri="{FF2B5EF4-FFF2-40B4-BE49-F238E27FC236}">
                <a16:creationId xmlns:a16="http://schemas.microsoft.com/office/drawing/2014/main" id="{6E31047E-AB38-4477-80FC-EDA0572592D2}"/>
              </a:ext>
            </a:extLst>
          </p:cNvPr>
          <p:cNvSpPr txBox="1"/>
          <p:nvPr/>
        </p:nvSpPr>
        <p:spPr>
          <a:xfrm>
            <a:off x="3026094" y="1558979"/>
            <a:ext cx="1558925" cy="383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56670" y="2751438"/>
            <a:ext cx="700216" cy="238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164226" y="3116432"/>
            <a:ext cx="1198605" cy="566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97984" y="2754145"/>
            <a:ext cx="700216" cy="238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168551" y="2751438"/>
            <a:ext cx="700216" cy="238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250932" y="2729597"/>
            <a:ext cx="700216" cy="238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234911" y="5130180"/>
            <a:ext cx="700216" cy="238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254830" y="5130179"/>
            <a:ext cx="700216" cy="238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171302" y="5130178"/>
            <a:ext cx="700216" cy="238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149550" y="5130177"/>
            <a:ext cx="700216" cy="238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541215" y="3094534"/>
            <a:ext cx="1198605" cy="566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884264" y="3107989"/>
            <a:ext cx="1198605" cy="566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326334" y="3097386"/>
            <a:ext cx="612898" cy="604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005140" y="5494802"/>
            <a:ext cx="949411" cy="5552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7007" y="5494801"/>
            <a:ext cx="848040" cy="5281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62870" y="5510530"/>
            <a:ext cx="721394" cy="579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096467" y="5510529"/>
            <a:ext cx="869334" cy="5124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B9EA27-63E2-439A-AF80-3DFBA20224C4}"/>
              </a:ext>
            </a:extLst>
          </p:cNvPr>
          <p:cNvSpPr/>
          <p:nvPr/>
        </p:nvSpPr>
        <p:spPr>
          <a:xfrm>
            <a:off x="2482187" y="2702685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products</a:t>
            </a:r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40F94B2-6645-4406-8058-499A893CBD47}"/>
              </a:ext>
            </a:extLst>
          </p:cNvPr>
          <p:cNvSpPr/>
          <p:nvPr/>
        </p:nvSpPr>
        <p:spPr>
          <a:xfrm>
            <a:off x="2488391" y="5099460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products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9CA39-8B6E-4AF0-96E7-235221E47BA5}"/>
              </a:ext>
            </a:extLst>
          </p:cNvPr>
          <p:cNvSpPr/>
          <p:nvPr/>
        </p:nvSpPr>
        <p:spPr>
          <a:xfrm>
            <a:off x="2797933" y="3191121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ratios</a:t>
            </a:r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E5385ED-8002-4A22-AB82-65A602824103}"/>
              </a:ext>
            </a:extLst>
          </p:cNvPr>
          <p:cNvSpPr/>
          <p:nvPr/>
        </p:nvSpPr>
        <p:spPr>
          <a:xfrm>
            <a:off x="2803312" y="5611384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ratios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69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8" grpId="0"/>
      <p:bldP spid="46" grpId="0"/>
      <p:bldP spid="47" grpId="0" animBg="1"/>
      <p:bldP spid="48" grpId="0"/>
      <p:bldP spid="49" grpId="0" animBg="1"/>
      <p:bldP spid="50" grpId="0"/>
      <p:bldP spid="51" grpId="0"/>
      <p:bldP spid="52" grpId="0"/>
      <p:bldP spid="24" grpId="0"/>
      <p:bldP spid="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6" grpId="0" animBg="1"/>
      <p:bldP spid="57" grpId="0" animBg="1"/>
      <p:bldP spid="58" grpId="0" animBg="1"/>
      <p:bldP spid="4" grpId="0"/>
      <p:bldP spid="54" grpId="0"/>
      <p:bldP spid="5" grpId="0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69F60CD-944A-4B16-AFDA-C519E908904D}"/>
                  </a:ext>
                </a:extLst>
              </p:cNvPr>
              <p:cNvSpPr txBox="1"/>
              <p:nvPr/>
            </p:nvSpPr>
            <p:spPr>
              <a:xfrm>
                <a:off x="274320" y="205740"/>
                <a:ext cx="11917680" cy="603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Review/recap</a:t>
                </a:r>
              </a:p>
              <a:p>
                <a:endParaRPr lang="en-US" dirty="0"/>
              </a:p>
              <a:p>
                <a:r>
                  <a:rPr lang="en-US" dirty="0"/>
                  <a:t>Direct variation: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𝑎𝑥</m:t>
                    </m:r>
                  </m:oMath>
                </a14:m>
                <a:endParaRPr lang="en-US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Variables both “on top”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Both variables increase/decrease in the same “direction”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r>
                  <a:rPr lang="en-US" dirty="0"/>
                  <a:t>Inverse variation: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One variable on the top, the other on the bottom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The variables increase/decrease in opposite directions</a:t>
                </a:r>
              </a:p>
              <a:p>
                <a:endParaRPr lang="en-US" dirty="0"/>
              </a:p>
              <a:p>
                <a:r>
                  <a:rPr lang="en-US" dirty="0"/>
                  <a:t>Don’t get confused!!!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If we’re looking at </a:t>
                </a:r>
                <a:r>
                  <a:rPr lang="en-US" b="1" i="1" dirty="0"/>
                  <a:t>equations</a:t>
                </a:r>
                <a:r>
                  <a:rPr lang="en-US" dirty="0"/>
                  <a:t>: check to see if the variables are both on the top, or if one is on top,  the other on the bottom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If we’re looking at </a:t>
                </a:r>
                <a:r>
                  <a:rPr lang="en-US" b="1" i="1" dirty="0"/>
                  <a:t>data</a:t>
                </a:r>
                <a:r>
                  <a:rPr lang="en-US" dirty="0"/>
                  <a:t>: check to see if the product or ratio of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&amp;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values are constant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r>
                  <a:rPr lang="en-US" dirty="0"/>
                  <a:t>These Khan Academy video are great! Make sure you check them out: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hlinkClick r:id="rId2"/>
                  </a:rPr>
                  <a:t>Intro to direct &amp; inverse variation</a:t>
                </a: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hlinkClick r:id="rId3"/>
                  </a:rPr>
                  <a:t>Recognizing direct &amp; inverse variation</a:t>
                </a: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hlinkClick r:id="rId4"/>
                  </a:rPr>
                  <a:t>Practice: Recognize direct &amp; inverse variation</a:t>
                </a: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hlinkClick r:id="rId5"/>
                  </a:rPr>
                  <a:t>Recognizing direct &amp; inverse variation: table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69F60CD-944A-4B16-AFDA-C519E9089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" y="205740"/>
                <a:ext cx="11917680" cy="6033703"/>
              </a:xfrm>
              <a:prstGeom prst="rect">
                <a:avLst/>
              </a:prstGeom>
              <a:blipFill>
                <a:blip r:embed="rId6"/>
                <a:stretch>
                  <a:fillRect l="-512" t="-606" b="-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B34A958-45D2-4514-8BE5-6071AFB4CED3}"/>
                  </a:ext>
                </a:extLst>
              </p:cNvPr>
              <p:cNvSpPr/>
              <p:nvPr/>
            </p:nvSpPr>
            <p:spPr>
              <a:xfrm>
                <a:off x="6671310" y="1976542"/>
                <a:ext cx="6096000" cy="12003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/>
                  <a:t>Constant of variation: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Tells us how the two variables relate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Is the “scaling factor”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B34A958-45D2-4514-8BE5-6071AFB4CE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310" y="1976542"/>
                <a:ext cx="6096000" cy="1200329"/>
              </a:xfrm>
              <a:prstGeom prst="rect">
                <a:avLst/>
              </a:prstGeom>
              <a:blipFill>
                <a:blip r:embed="rId7"/>
                <a:stretch>
                  <a:fillRect l="-800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Brace 3">
            <a:extLst>
              <a:ext uri="{FF2B5EF4-FFF2-40B4-BE49-F238E27FC236}">
                <a16:creationId xmlns:a16="http://schemas.microsoft.com/office/drawing/2014/main" id="{310609FC-0F7D-4179-952A-2A84C5CE5A63}"/>
              </a:ext>
            </a:extLst>
          </p:cNvPr>
          <p:cNvSpPr/>
          <p:nvPr/>
        </p:nvSpPr>
        <p:spPr>
          <a:xfrm>
            <a:off x="5897880" y="891540"/>
            <a:ext cx="697230" cy="25374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CC395B-2FF7-44AA-86BC-1DFE4ADEB8C4}"/>
              </a:ext>
            </a:extLst>
          </p:cNvPr>
          <p:cNvSpPr/>
          <p:nvPr/>
        </p:nvSpPr>
        <p:spPr>
          <a:xfrm>
            <a:off x="4751070" y="5804654"/>
            <a:ext cx="73647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(he tosses in “joint variation” … variation between more than two variables)</a:t>
            </a:r>
          </a:p>
        </p:txBody>
      </p:sp>
    </p:spTree>
    <p:extLst>
      <p:ext uri="{BB962C8B-B14F-4D97-AF65-F5344CB8AC3E}">
        <p14:creationId xmlns:p14="http://schemas.microsoft.com/office/powerpoint/2010/main" val="250887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363, #3-14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7.1a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Direct and Inverse Variation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3442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Review direct variation and the constant of variation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Learn what inverse variation is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Classify equations and data as direct or inverse variation (or neither!)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Practice using English to describe math processes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371915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3581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Core Vocabulary: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Inverse variation, p. 360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Constant of variation, p 360</a:t>
            </a:r>
          </a:p>
          <a:p>
            <a:endParaRPr lang="en-US" dirty="0"/>
          </a:p>
          <a:p>
            <a:r>
              <a:rPr lang="en-US" b="1" dirty="0"/>
              <a:t>Previous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Direct variation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Ratios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9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1E8D79-5BF3-4E49-B29A-C826E0DBDE7E}"/>
              </a:ext>
            </a:extLst>
          </p:cNvPr>
          <p:cNvSpPr txBox="1"/>
          <p:nvPr/>
        </p:nvSpPr>
        <p:spPr>
          <a:xfrm>
            <a:off x="651510" y="880110"/>
            <a:ext cx="10584180" cy="558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What do you think?</a:t>
            </a:r>
          </a:p>
          <a:p>
            <a:endParaRPr lang="en-US" dirty="0"/>
          </a:p>
          <a:p>
            <a:pPr>
              <a:lnSpc>
                <a:spcPct val="200000"/>
              </a:lnSpc>
            </a:pPr>
            <a:r>
              <a:rPr lang="en-US" b="1" i="1" dirty="0"/>
              <a:t>Soccer</a:t>
            </a:r>
            <a:r>
              <a:rPr lang="en-US" dirty="0"/>
              <a:t>: the harder I kick the ball, the </a:t>
            </a:r>
            <a:r>
              <a:rPr lang="en-US" u="sng" dirty="0"/>
              <a:t>             </a:t>
            </a:r>
            <a:r>
              <a:rPr lang="en-US" dirty="0"/>
              <a:t> the ball goes.</a:t>
            </a:r>
          </a:p>
          <a:p>
            <a:pPr>
              <a:lnSpc>
                <a:spcPct val="200000"/>
              </a:lnSpc>
            </a:pPr>
            <a:r>
              <a:rPr lang="en-US" b="1" i="1" dirty="0"/>
              <a:t>Weightlifting</a:t>
            </a:r>
            <a:r>
              <a:rPr lang="en-US" dirty="0"/>
              <a:t>: the more weight I put on the bench press bar, the </a:t>
            </a:r>
            <a:r>
              <a:rPr lang="en-US" u="sng" dirty="0"/>
              <a:t>          </a:t>
            </a:r>
            <a:r>
              <a:rPr lang="en-US" dirty="0"/>
              <a:t> times I can press it.</a:t>
            </a:r>
          </a:p>
          <a:p>
            <a:pPr>
              <a:lnSpc>
                <a:spcPct val="200000"/>
              </a:lnSpc>
            </a:pPr>
            <a:r>
              <a:rPr lang="en-US" b="1" i="1" dirty="0"/>
              <a:t>Driving</a:t>
            </a:r>
            <a:r>
              <a:rPr lang="en-US" dirty="0"/>
              <a:t>: the harder I press the gas peddle (accelerator), the </a:t>
            </a:r>
            <a:r>
              <a:rPr lang="en-US" u="sng" dirty="0"/>
              <a:t>          </a:t>
            </a:r>
            <a:r>
              <a:rPr lang="en-US" dirty="0"/>
              <a:t> the car goes.</a:t>
            </a:r>
          </a:p>
          <a:p>
            <a:pPr>
              <a:lnSpc>
                <a:spcPct val="200000"/>
              </a:lnSpc>
            </a:pPr>
            <a:r>
              <a:rPr lang="en-US" b="1" i="1" dirty="0"/>
              <a:t>Driving</a:t>
            </a:r>
            <a:r>
              <a:rPr lang="en-US" dirty="0"/>
              <a:t>: the harder I press the gas petal, my gas mileage </a:t>
            </a:r>
            <a:r>
              <a:rPr lang="en-US" u="sng" dirty="0"/>
              <a:t>                   </a:t>
            </a:r>
            <a:r>
              <a:rPr lang="en-US" dirty="0"/>
              <a:t>.</a:t>
            </a:r>
          </a:p>
          <a:p>
            <a:pPr>
              <a:lnSpc>
                <a:spcPct val="200000"/>
              </a:lnSpc>
            </a:pPr>
            <a:endParaRPr lang="en-US" b="1" i="1" dirty="0"/>
          </a:p>
          <a:p>
            <a:pPr>
              <a:lnSpc>
                <a:spcPct val="200000"/>
              </a:lnSpc>
            </a:pPr>
            <a:r>
              <a:rPr lang="en-US" b="1" dirty="0"/>
              <a:t>These are all examples of what we call variation or variance</a:t>
            </a:r>
            <a:r>
              <a:rPr lang="en-US" dirty="0"/>
              <a:t>. 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Two things that are related … one affects the other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In some cases, as the first increases ↑, the second also increases ↑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In other cases, as the first increases ↑, the second decreases ↓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7D6A0F-9583-4317-AA93-2702E6C7E270}"/>
              </a:ext>
            </a:extLst>
          </p:cNvPr>
          <p:cNvSpPr/>
          <p:nvPr/>
        </p:nvSpPr>
        <p:spPr>
          <a:xfrm>
            <a:off x="4092902" y="1644134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further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AF59CD-964D-4218-9787-898648E69DBD}"/>
              </a:ext>
            </a:extLst>
          </p:cNvPr>
          <p:cNvSpPr/>
          <p:nvPr/>
        </p:nvSpPr>
        <p:spPr>
          <a:xfrm>
            <a:off x="6672103" y="2194641"/>
            <a:ext cx="722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fewer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302EFF-9807-4D69-ADDC-66ED23A6B6FE}"/>
              </a:ext>
            </a:extLst>
          </p:cNvPr>
          <p:cNvSpPr/>
          <p:nvPr/>
        </p:nvSpPr>
        <p:spPr>
          <a:xfrm>
            <a:off x="6210300" y="2746236"/>
            <a:ext cx="718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faster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A43329-57A3-490B-92A3-579ED702FAAF}"/>
              </a:ext>
            </a:extLst>
          </p:cNvPr>
          <p:cNvSpPr/>
          <p:nvPr/>
        </p:nvSpPr>
        <p:spPr>
          <a:xfrm>
            <a:off x="5913120" y="3292002"/>
            <a:ext cx="1201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goes down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FA93D0-FEE5-4758-8061-3BD6315B5972}"/>
              </a:ext>
            </a:extLst>
          </p:cNvPr>
          <p:cNvSpPr txBox="1"/>
          <p:nvPr/>
        </p:nvSpPr>
        <p:spPr>
          <a:xfrm>
            <a:off x="7493307" y="3303432"/>
            <a:ext cx="1984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first ↑   second ↓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1C4256-A6A0-4E62-A5B8-96CF9C3787BC}"/>
              </a:ext>
            </a:extLst>
          </p:cNvPr>
          <p:cNvSpPr txBox="1"/>
          <p:nvPr/>
        </p:nvSpPr>
        <p:spPr>
          <a:xfrm>
            <a:off x="8386623" y="2757666"/>
            <a:ext cx="1984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first ↑   second ↑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9D1F48-3846-4F62-A5F8-FF3524CB45ED}"/>
              </a:ext>
            </a:extLst>
          </p:cNvPr>
          <p:cNvSpPr txBox="1"/>
          <p:nvPr/>
        </p:nvSpPr>
        <p:spPr>
          <a:xfrm>
            <a:off x="6402210" y="1641022"/>
            <a:ext cx="1984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first ↑   second ↑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404E76-957E-42D1-8FDD-3D639BFA5EE9}"/>
              </a:ext>
            </a:extLst>
          </p:cNvPr>
          <p:cNvSpPr txBox="1"/>
          <p:nvPr/>
        </p:nvSpPr>
        <p:spPr>
          <a:xfrm>
            <a:off x="9251277" y="2194641"/>
            <a:ext cx="1984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first ↑   second ↓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17CA52-4DB9-4120-827D-8B4C01CD2D83}"/>
              </a:ext>
            </a:extLst>
          </p:cNvPr>
          <p:cNvSpPr txBox="1"/>
          <p:nvPr/>
        </p:nvSpPr>
        <p:spPr>
          <a:xfrm>
            <a:off x="7317851" y="5501989"/>
            <a:ext cx="172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direct variation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3AC21F-29CA-4876-8F12-FE0FBA9B9D42}"/>
              </a:ext>
            </a:extLst>
          </p:cNvPr>
          <p:cNvSpPr txBox="1"/>
          <p:nvPr/>
        </p:nvSpPr>
        <p:spPr>
          <a:xfrm>
            <a:off x="7305180" y="6047755"/>
            <a:ext cx="1908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inverse variation</a:t>
            </a:r>
          </a:p>
        </p:txBody>
      </p:sp>
    </p:spTree>
    <p:extLst>
      <p:ext uri="{BB962C8B-B14F-4D97-AF65-F5344CB8AC3E}">
        <p14:creationId xmlns:p14="http://schemas.microsoft.com/office/powerpoint/2010/main" val="118127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71ED691-61C7-4FDB-A0D5-BDC2500B0EA1}"/>
                  </a:ext>
                </a:extLst>
              </p:cNvPr>
              <p:cNvSpPr txBox="1"/>
              <p:nvPr/>
            </p:nvSpPr>
            <p:spPr>
              <a:xfrm>
                <a:off x="491490" y="333137"/>
                <a:ext cx="10995660" cy="7140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b="1" dirty="0"/>
                  <a:t>What </a:t>
                </a:r>
                <a:r>
                  <a:rPr lang="en-US" sz="2000" b="1" i="1" dirty="0"/>
                  <a:t>direct </a:t>
                </a:r>
                <a:r>
                  <a:rPr lang="en-US" sz="2000" b="1" dirty="0"/>
                  <a:t>and </a:t>
                </a:r>
                <a:r>
                  <a:rPr lang="en-US" sz="2000" b="1" i="1" dirty="0"/>
                  <a:t>inverse</a:t>
                </a:r>
                <a:r>
                  <a:rPr lang="en-US" sz="2000" b="1" dirty="0"/>
                  <a:t> variation look like in algebra</a:t>
                </a:r>
              </a:p>
              <a:p>
                <a:pPr lvl="1"/>
                <a:r>
                  <a:rPr lang="en-US" sz="2000" dirty="0"/>
                  <a:t>Relationship between two “things” that can change/vary</a:t>
                </a:r>
              </a:p>
              <a:p>
                <a:pPr lvl="1"/>
                <a:r>
                  <a:rPr lang="en-US" sz="2000" dirty="0"/>
                  <a:t>…let’s call the 1</a:t>
                </a:r>
                <a:r>
                  <a:rPr lang="en-US" sz="2000" baseline="30000" dirty="0"/>
                  <a:t>st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000" b="0" dirty="0"/>
              </a:p>
              <a:p>
                <a:pPr lvl="1"/>
                <a:r>
                  <a:rPr lang="en-US" sz="2000" dirty="0"/>
                  <a:t>…and let’s call the 2</a:t>
                </a:r>
                <a:r>
                  <a:rPr lang="en-US" sz="2000" baseline="30000" dirty="0"/>
                  <a:t>nd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2000" dirty="0"/>
              </a:p>
              <a:p>
                <a:pPr lvl="1">
                  <a:lnSpc>
                    <a:spcPct val="150000"/>
                  </a:lnSpc>
                </a:pPr>
                <a:endParaRPr lang="en-US" sz="2000" dirty="0"/>
              </a:p>
              <a:p>
                <a:pPr lvl="1">
                  <a:lnSpc>
                    <a:spcPct val="150000"/>
                  </a:lnSpc>
                </a:pPr>
                <a:endParaRPr lang="en-US" sz="2000" dirty="0"/>
              </a:p>
              <a:p>
                <a:pPr lvl="1">
                  <a:lnSpc>
                    <a:spcPct val="150000"/>
                  </a:lnSpc>
                </a:pPr>
                <a:endParaRPr lang="en-US" sz="2000" dirty="0"/>
              </a:p>
              <a:p>
                <a:pPr lvl="1">
                  <a:lnSpc>
                    <a:spcPct val="150000"/>
                  </a:lnSpc>
                </a:pPr>
                <a:endParaRPr lang="en-US" sz="2000" dirty="0"/>
              </a:p>
              <a:p>
                <a:pPr lvl="1">
                  <a:lnSpc>
                    <a:spcPct val="150000"/>
                  </a:lnSpc>
                </a:pPr>
                <a:endParaRPr lang="en-US" sz="2000" dirty="0"/>
              </a:p>
              <a:p>
                <a:pPr lvl="1">
                  <a:lnSpc>
                    <a:spcPct val="150000"/>
                  </a:lnSpc>
                </a:pPr>
                <a:endParaRPr lang="en-US" sz="2000" dirty="0"/>
              </a:p>
              <a:p>
                <a:pPr lvl="1">
                  <a:lnSpc>
                    <a:spcPct val="150000"/>
                  </a:lnSpc>
                </a:pPr>
                <a:r>
                  <a:rPr lang="en-US" sz="2000" dirty="0"/>
                  <a:t>What’s up with the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000" dirty="0"/>
                  <a:t>?  (most of the math world uses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)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It is called the </a:t>
                </a:r>
                <a:r>
                  <a:rPr lang="en-US" sz="2000" b="1" i="1" dirty="0"/>
                  <a:t>constant of variation</a:t>
                </a:r>
                <a:endParaRPr lang="en-US" sz="2000" dirty="0"/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It is basically the “connection” between the two variables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It is the scaling factor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Shows how much bigger or smaller one is than the other</a:t>
                </a:r>
              </a:p>
              <a:p>
                <a:pPr lvl="1"/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71ED691-61C7-4FDB-A0D5-BDC2500B0E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90" y="333137"/>
                <a:ext cx="10995660" cy="7140416"/>
              </a:xfrm>
              <a:prstGeom prst="rect">
                <a:avLst/>
              </a:prstGeom>
              <a:blipFill>
                <a:blip r:embed="rId2"/>
                <a:stretch>
                  <a:fillRect l="-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9551458-2314-4BDB-9161-96ADB1009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50997"/>
              </p:ext>
            </p:extLst>
          </p:nvPr>
        </p:nvGraphicFramePr>
        <p:xfrm>
          <a:off x="979170" y="1942041"/>
          <a:ext cx="8128000" cy="2477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1460">
                  <a:extLst>
                    <a:ext uri="{9D8B030D-6E8A-4147-A177-3AD203B41FA5}">
                      <a16:colId xmlns:a16="http://schemas.microsoft.com/office/drawing/2014/main" val="1770911791"/>
                    </a:ext>
                  </a:extLst>
                </a:gridCol>
                <a:gridCol w="4066540">
                  <a:extLst>
                    <a:ext uri="{9D8B030D-6E8A-4147-A177-3AD203B41FA5}">
                      <a16:colId xmlns:a16="http://schemas.microsoft.com/office/drawing/2014/main" val="2197482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Direct Variation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478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31812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481BC6E-7387-4685-B155-7C08FD3C3875}"/>
                  </a:ext>
                </a:extLst>
              </p:cNvPr>
              <p:cNvSpPr/>
              <p:nvPr/>
            </p:nvSpPr>
            <p:spPr>
              <a:xfrm>
                <a:off x="1027430" y="2304447"/>
                <a:ext cx="4058920" cy="21261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Also called </a:t>
                </a:r>
                <a:r>
                  <a:rPr lang="en-US" b="1" i="1" dirty="0"/>
                  <a:t>directly proportional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As the 1</a:t>
                </a:r>
                <a:r>
                  <a:rPr lang="en-US" baseline="30000" dirty="0"/>
                  <a:t>st</a:t>
                </a:r>
                <a:r>
                  <a:rPr lang="en-US" dirty="0"/>
                  <a:t> increases, the 2</a:t>
                </a:r>
                <a:r>
                  <a:rPr lang="en-US" baseline="30000" dirty="0"/>
                  <a:t>nd</a:t>
                </a:r>
                <a:r>
                  <a:rPr lang="en-US" dirty="0"/>
                  <a:t> increases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As the 1</a:t>
                </a:r>
                <a:r>
                  <a:rPr lang="en-US" baseline="30000" dirty="0"/>
                  <a:t>st</a:t>
                </a:r>
                <a:r>
                  <a:rPr lang="en-US" dirty="0"/>
                  <a:t> decreases, the 2</a:t>
                </a:r>
                <a:r>
                  <a:rPr lang="en-US" baseline="30000" dirty="0"/>
                  <a:t>nd</a:t>
                </a:r>
                <a:r>
                  <a:rPr lang="en-US" dirty="0"/>
                  <a:t> decreases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They “scale directly”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481BC6E-7387-4685-B155-7C08FD3C38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430" y="2304447"/>
                <a:ext cx="4058920" cy="2126159"/>
              </a:xfrm>
              <a:prstGeom prst="rect">
                <a:avLst/>
              </a:prstGeom>
              <a:blipFill>
                <a:blip r:embed="rId3"/>
                <a:stretch>
                  <a:fillRect l="-1053" r="-1053" b="-2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6CC86BA-3C85-4B45-BD7A-7491F425A0D3}"/>
                  </a:ext>
                </a:extLst>
              </p:cNvPr>
              <p:cNvSpPr/>
              <p:nvPr/>
            </p:nvSpPr>
            <p:spPr>
              <a:xfrm>
                <a:off x="5100320" y="2294038"/>
                <a:ext cx="4065270" cy="18874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As the 1</a:t>
                </a:r>
                <a:r>
                  <a:rPr lang="en-US" baseline="30000" dirty="0"/>
                  <a:t>st</a:t>
                </a:r>
                <a:r>
                  <a:rPr lang="en-US" dirty="0"/>
                  <a:t> increases the 2</a:t>
                </a:r>
                <a:r>
                  <a:rPr lang="en-US" baseline="30000" dirty="0"/>
                  <a:t>nd</a:t>
                </a:r>
                <a:r>
                  <a:rPr lang="en-US" dirty="0"/>
                  <a:t> decreases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As the 1</a:t>
                </a:r>
                <a:r>
                  <a:rPr lang="en-US" baseline="30000" dirty="0"/>
                  <a:t>st</a:t>
                </a:r>
                <a:r>
                  <a:rPr lang="en-US" dirty="0"/>
                  <a:t> decreases, the 2</a:t>
                </a:r>
                <a:r>
                  <a:rPr lang="en-US" baseline="30000" dirty="0"/>
                  <a:t>nd</a:t>
                </a:r>
                <a:r>
                  <a:rPr lang="en-US" dirty="0"/>
                  <a:t> increases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They “scale inversely” … opposite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6CC86BA-3C85-4B45-BD7A-7491F425A0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0320" y="2294038"/>
                <a:ext cx="4065270" cy="1887440"/>
              </a:xfrm>
              <a:prstGeom prst="rect">
                <a:avLst/>
              </a:prstGeom>
              <a:blipFill>
                <a:blip r:embed="rId4"/>
                <a:stretch>
                  <a:fillRect l="-1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689BAD87-988D-4DF8-B38C-0BE31489803B}"/>
              </a:ext>
            </a:extLst>
          </p:cNvPr>
          <p:cNvSpPr/>
          <p:nvPr/>
        </p:nvSpPr>
        <p:spPr>
          <a:xfrm>
            <a:off x="5083377" y="1939204"/>
            <a:ext cx="1796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Inverse Variation</a:t>
            </a:r>
          </a:p>
        </p:txBody>
      </p:sp>
    </p:spTree>
    <p:extLst>
      <p:ext uri="{BB962C8B-B14F-4D97-AF65-F5344CB8AC3E}">
        <p14:creationId xmlns:p14="http://schemas.microsoft.com/office/powerpoint/2010/main" val="10987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8430BA1-F1D6-43DE-8897-23632F3E5C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781890"/>
              </p:ext>
            </p:extLst>
          </p:nvPr>
        </p:nvGraphicFramePr>
        <p:xfrm>
          <a:off x="660400" y="2667422"/>
          <a:ext cx="9626599" cy="402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8819">
                  <a:extLst>
                    <a:ext uri="{9D8B030D-6E8A-4147-A177-3AD203B41FA5}">
                      <a16:colId xmlns:a16="http://schemas.microsoft.com/office/drawing/2014/main" val="2571966955"/>
                    </a:ext>
                  </a:extLst>
                </a:gridCol>
                <a:gridCol w="3243890">
                  <a:extLst>
                    <a:ext uri="{9D8B030D-6E8A-4147-A177-3AD203B41FA5}">
                      <a16:colId xmlns:a16="http://schemas.microsoft.com/office/drawing/2014/main" val="2315711623"/>
                    </a:ext>
                  </a:extLst>
                </a:gridCol>
                <a:gridCol w="3243890">
                  <a:extLst>
                    <a:ext uri="{9D8B030D-6E8A-4147-A177-3AD203B41FA5}">
                      <a16:colId xmlns:a16="http://schemas.microsoft.com/office/drawing/2014/main" val="33204598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Direct Variation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Inverse Variation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Neither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097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  <a:p>
                      <a:pPr algn="l"/>
                      <a:endParaRPr lang="en-US" dirty="0"/>
                    </a:p>
                    <a:p>
                      <a:pPr algn="l"/>
                      <a:endParaRPr lang="en-US" dirty="0"/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dirty="0"/>
                    </a:p>
                    <a:p>
                      <a:pPr algn="l"/>
                      <a:endParaRPr lang="en-US" dirty="0"/>
                    </a:p>
                    <a:p>
                      <a:pPr algn="l"/>
                      <a:endParaRPr lang="en-US" dirty="0"/>
                    </a:p>
                    <a:p>
                      <a:pPr algn="l"/>
                      <a:endParaRPr lang="en-US" dirty="0"/>
                    </a:p>
                    <a:p>
                      <a:pPr algn="l"/>
                      <a:endParaRPr lang="en-US" dirty="0"/>
                    </a:p>
                    <a:p>
                      <a:pPr algn="l"/>
                      <a:endParaRPr lang="en-US" dirty="0"/>
                    </a:p>
                    <a:p>
                      <a:pPr algn="l"/>
                      <a:endParaRPr lang="en-US" dirty="0"/>
                    </a:p>
                    <a:p>
                      <a:pPr algn="l"/>
                      <a:endParaRPr lang="en-US" dirty="0"/>
                    </a:p>
                    <a:p>
                      <a:pPr algn="l"/>
                      <a:endParaRPr lang="en-US" dirty="0"/>
                    </a:p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74012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2C9B42D-68C4-44F4-BC5E-F8B615E3F2F6}"/>
                  </a:ext>
                </a:extLst>
              </p:cNvPr>
              <p:cNvSpPr txBox="1"/>
              <p:nvPr/>
            </p:nvSpPr>
            <p:spPr>
              <a:xfrm>
                <a:off x="502920" y="354670"/>
                <a:ext cx="10595610" cy="2172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b="1" dirty="0"/>
                  <a:t>How do you tell if an equation is direct or inverse variation (or neither)?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Get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on opposite sides of the equation (solve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Check if they are both on the top (direct variation)</a:t>
                </a:r>
              </a:p>
              <a:p>
                <a:pPr lvl="3">
                  <a:lnSpc>
                    <a:spcPct val="150000"/>
                  </a:lnSpc>
                </a:pPr>
                <a:r>
                  <a:rPr lang="en-US" dirty="0"/>
                  <a:t>       …or one on the top and the other on the bottom (inverse variation)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If there is something added or subtracted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it is neither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2C9B42D-68C4-44F4-BC5E-F8B615E3F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" y="354670"/>
                <a:ext cx="10595610" cy="2172326"/>
              </a:xfrm>
              <a:prstGeom prst="rect">
                <a:avLst/>
              </a:prstGeom>
              <a:blipFill>
                <a:blip r:embed="rId2"/>
                <a:stretch>
                  <a:fillRect l="-633" b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BB66516-C746-44E5-9647-39983A8AF785}"/>
                  </a:ext>
                </a:extLst>
              </p:cNvPr>
              <p:cNvSpPr txBox="1"/>
              <p:nvPr/>
            </p:nvSpPr>
            <p:spPr>
              <a:xfrm>
                <a:off x="7235190" y="4397654"/>
                <a:ext cx="1817370" cy="1513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Examples:</a:t>
                </a:r>
              </a:p>
              <a:p>
                <a:r>
                  <a:rPr lang="en-US" dirty="0"/>
                  <a:t>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BB66516-C746-44E5-9647-39983A8AF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5190" y="4397654"/>
                <a:ext cx="1817370" cy="1513107"/>
              </a:xfrm>
              <a:prstGeom prst="rect">
                <a:avLst/>
              </a:prstGeom>
              <a:blipFill>
                <a:blip r:embed="rId3"/>
                <a:stretch>
                  <a:fillRect l="-3020" t="-2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C9D4602-C4C8-498B-A57C-57AB4DF43380}"/>
                  </a:ext>
                </a:extLst>
              </p:cNvPr>
              <p:cNvSpPr txBox="1"/>
              <p:nvPr/>
            </p:nvSpPr>
            <p:spPr>
              <a:xfrm>
                <a:off x="1002031" y="3237166"/>
                <a:ext cx="3032759" cy="3694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Both variables “on the top”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                                                          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Examples:</a:t>
                </a:r>
              </a:p>
              <a:p>
                <a:r>
                  <a:rPr lang="en-US" b="0" dirty="0"/>
                  <a:t>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C9D4602-C4C8-498B-A57C-57AB4DF43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31" y="3237166"/>
                <a:ext cx="3032759" cy="3694986"/>
              </a:xfrm>
              <a:prstGeom prst="rect">
                <a:avLst/>
              </a:prstGeom>
              <a:blipFill>
                <a:blip r:embed="rId4"/>
                <a:stretch>
                  <a:fillRect l="-1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248F32-314D-4A93-AAA1-85179D507BC7}"/>
                  </a:ext>
                </a:extLst>
              </p:cNvPr>
              <p:cNvSpPr txBox="1"/>
              <p:nvPr/>
            </p:nvSpPr>
            <p:spPr>
              <a:xfrm>
                <a:off x="3964941" y="3095134"/>
                <a:ext cx="3032759" cy="4368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One variable on the top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…the other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 on the bottom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Examples:</a:t>
                </a:r>
              </a:p>
              <a:p>
                <a:r>
                  <a:rPr lang="en-US" dirty="0"/>
                  <a:t>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▸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248F32-314D-4A93-AAA1-85179D507B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941" y="3095134"/>
                <a:ext cx="3032759" cy="4368632"/>
              </a:xfrm>
              <a:prstGeom prst="rect">
                <a:avLst/>
              </a:prstGeom>
              <a:blipFill>
                <a:blip r:embed="rId5"/>
                <a:stretch>
                  <a:fillRect l="-1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634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549694" y="245313"/>
            <a:ext cx="8244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Tell whether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show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direct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variation, inverse variation,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or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neither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549694" y="2911633"/>
            <a:ext cx="2084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2000" b="1" dirty="0">
                <a:latin typeface="Arial" pitchFamily="34" charset="0"/>
                <a:cs typeface="Arial" pitchFamily="34" charset="0"/>
              </a:rPr>
              <a:t>Given Equation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549694" y="735352"/>
                <a:ext cx="13177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a.  </a:t>
                </a:r>
                <a:r>
                  <a:rPr lang="en-US" sz="2000" i="1" dirty="0" err="1">
                    <a:latin typeface="Arial" pitchFamily="34" charset="0"/>
                    <a:cs typeface="Arial" pitchFamily="34" charset="0"/>
                  </a:rPr>
                  <a:t>xy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94" y="735352"/>
                <a:ext cx="1317721" cy="400110"/>
              </a:xfrm>
              <a:prstGeom prst="rect">
                <a:avLst/>
              </a:prstGeom>
              <a:blipFill>
                <a:blip r:embed="rId2"/>
                <a:stretch>
                  <a:fillRect l="-4630" t="-7692" r="-926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549694" y="1259005"/>
                <a:ext cx="17654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b. 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94" y="1259005"/>
                <a:ext cx="1765460" cy="400110"/>
              </a:xfrm>
              <a:prstGeom prst="rect">
                <a:avLst/>
              </a:prstGeom>
              <a:blipFill>
                <a:blip r:embed="rId3"/>
                <a:stretch>
                  <a:fillRect l="-3448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549694" y="1696796"/>
                <a:ext cx="1317721" cy="551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c.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0" smtClean="0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x 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94" y="1696796"/>
                <a:ext cx="1317721" cy="551241"/>
              </a:xfrm>
              <a:prstGeom prst="rect">
                <a:avLst/>
              </a:prstGeom>
              <a:blipFill>
                <a:blip r:embed="rId4"/>
                <a:stretch>
                  <a:fillRect l="-4630" b="-4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841505" y="2911633"/>
            <a:ext cx="1649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2000" b="1" dirty="0">
                <a:latin typeface="Arial" pitchFamily="34" charset="0"/>
                <a:cs typeface="Arial" pitchFamily="34" charset="0"/>
              </a:rPr>
              <a:t>Solved for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9555685" y="2911633"/>
            <a:ext cx="223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2000" b="1" dirty="0">
                <a:latin typeface="Arial" pitchFamily="34" charset="0"/>
                <a:cs typeface="Arial" pitchFamily="34" charset="0"/>
              </a:rPr>
              <a:t>Type of Variation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549694" y="3555988"/>
                <a:ext cx="13177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a.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94" y="3555988"/>
                <a:ext cx="1317721" cy="400110"/>
              </a:xfrm>
              <a:prstGeom prst="rect">
                <a:avLst/>
              </a:prstGeom>
              <a:blipFill>
                <a:blip r:embed="rId5"/>
                <a:stretch>
                  <a:fillRect l="-4630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549694" y="4155662"/>
                <a:ext cx="156098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b.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94" y="4155662"/>
                <a:ext cx="1560983" cy="400110"/>
              </a:xfrm>
              <a:prstGeom prst="rect">
                <a:avLst/>
              </a:prstGeom>
              <a:blipFill>
                <a:blip r:embed="rId6"/>
                <a:stretch>
                  <a:fillRect l="-3906" t="-7692" r="-234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549694" y="4704535"/>
                <a:ext cx="1317721" cy="551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c.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0" smtClean="0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x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94" y="4704535"/>
                <a:ext cx="1317721" cy="551241"/>
              </a:xfrm>
              <a:prstGeom prst="rect">
                <a:avLst/>
              </a:prstGeom>
              <a:blipFill>
                <a:blip r:embed="rId7"/>
                <a:stretch>
                  <a:fillRect l="-4630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6841505" y="3461828"/>
                <a:ext cx="1317721" cy="5884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1" dirty="0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505" y="3461828"/>
                <a:ext cx="1317721" cy="588431"/>
              </a:xfrm>
              <a:prstGeom prst="rect">
                <a:avLst/>
              </a:prstGeom>
              <a:blipFill>
                <a:blip r:embed="rId8"/>
                <a:stretch>
                  <a:fillRect l="-4630" b="-7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9555685" y="3555988"/>
            <a:ext cx="1364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inverse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555685" y="4155662"/>
            <a:ext cx="1175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neither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6841505" y="4155662"/>
                <a:ext cx="13177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latin typeface="Arial" panose="020B0604020202020204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</a:rPr>
                  <a:t> 4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505" y="4155662"/>
                <a:ext cx="1317721" cy="400110"/>
              </a:xfrm>
              <a:prstGeom prst="rect">
                <a:avLst/>
              </a:prstGeom>
              <a:blipFill>
                <a:blip r:embed="rId9"/>
                <a:stretch>
                  <a:fillRect l="-4630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6841505" y="4780100"/>
                <a:ext cx="108560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</a:t>
                </a:r>
                <a:r>
                  <a:rPr lang="en-US" sz="2000" i="1" dirty="0">
                    <a:latin typeface="Arial" panose="020B0604020202020204" pitchFamily="34" charset="0"/>
                  </a:rPr>
                  <a:t>x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505" y="4780100"/>
                <a:ext cx="1085605" cy="400110"/>
              </a:xfrm>
              <a:prstGeom prst="rect">
                <a:avLst/>
              </a:prstGeom>
              <a:blipFill>
                <a:blip r:embed="rId10"/>
                <a:stretch>
                  <a:fillRect l="-5618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9555685" y="4780100"/>
            <a:ext cx="1175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direct</a:t>
            </a:r>
          </a:p>
        </p:txBody>
      </p:sp>
      <p:pic>
        <p:nvPicPr>
          <p:cNvPr id="1026" name="Picture 2" descr="\\10.66.3.82\art\ART_WORK_IN_PROCESS\46_Larson Text\Larson Powerpoint project\1_Source Files\Batch 4\Algebra_2\Algebra_2\PNGs\Arrow\hsnb_alg2_pe_0101_img-7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47" y="2743200"/>
            <a:ext cx="3280639" cy="1892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16260" y="3067399"/>
                <a:ext cx="2646523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The equation in part (b)</a:t>
                </a:r>
              </a:p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does not show direct</a:t>
                </a:r>
              </a:p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variation because</a:t>
                </a:r>
              </a:p>
              <a:p>
                <a:r>
                  <a:rPr lang="en-US" sz="16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 4 is not of the</a:t>
                </a:r>
              </a:p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form </a:t>
                </a:r>
                <a:r>
                  <a:rPr lang="en-US" sz="16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1" dirty="0">
                    <a:latin typeface="Arial" pitchFamily="34" charset="0"/>
                    <a:cs typeface="Arial" pitchFamily="34" charset="0"/>
                  </a:rPr>
                  <a:t>ax</a:t>
                </a:r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60" y="3067399"/>
                <a:ext cx="2646523" cy="1354217"/>
              </a:xfrm>
              <a:prstGeom prst="rect">
                <a:avLst/>
              </a:prstGeom>
              <a:blipFill>
                <a:blip r:embed="rId12"/>
                <a:stretch>
                  <a:fillRect l="-1382" t="-1351"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6">
            <a:extLst>
              <a:ext uri="{FF2B5EF4-FFF2-40B4-BE49-F238E27FC236}">
                <a16:creationId xmlns:a16="http://schemas.microsoft.com/office/drawing/2014/main" id="{26D42DCE-EA40-4345-8062-8B6E2D822787}"/>
              </a:ext>
            </a:extLst>
          </p:cNvPr>
          <p:cNvSpPr txBox="1"/>
          <p:nvPr/>
        </p:nvSpPr>
        <p:spPr>
          <a:xfrm>
            <a:off x="3549694" y="2369100"/>
            <a:ext cx="1558925" cy="383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94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34" grpId="0"/>
      <p:bldP spid="35" grpId="0"/>
      <p:bldP spid="36" grpId="0"/>
      <p:bldP spid="37" grpId="0"/>
      <p:bldP spid="39" grpId="0"/>
      <p:bldP spid="40" grpId="0"/>
      <p:bldP spid="2" grpId="0"/>
      <p:bldP spid="41" grpId="0"/>
      <p:bldP spid="42" grpId="0"/>
      <p:bldP spid="43" grpId="0"/>
      <p:bldP spid="44" grpId="0"/>
      <p:bldP spid="45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D252D7E-AF25-4418-8F11-045646F2B846}"/>
                  </a:ext>
                </a:extLst>
              </p:cNvPr>
              <p:cNvSpPr txBox="1"/>
              <p:nvPr/>
            </p:nvSpPr>
            <p:spPr>
              <a:xfrm>
                <a:off x="388620" y="388620"/>
                <a:ext cx="11361420" cy="62178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How do you tell by looking at the data if they represent direct or inverse variation (or neither)?</a:t>
                </a:r>
              </a:p>
              <a:p>
                <a:endParaRPr lang="en-US" dirty="0"/>
              </a:p>
              <a:p>
                <a:r>
                  <a:rPr lang="en-US" dirty="0"/>
                  <a:t>Here are the general equations for both types of variation: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dirty="0"/>
                  <a:t>Direct: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𝑎𝑥</m:t>
                    </m:r>
                  </m:oMath>
                </a14:m>
                <a:endParaRPr lang="en-US" b="0" dirty="0"/>
              </a:p>
              <a:p>
                <a:pPr lvl="1">
                  <a:lnSpc>
                    <a:spcPct val="150000"/>
                  </a:lnSpc>
                </a:pPr>
                <a:r>
                  <a:rPr lang="en-US" dirty="0"/>
                  <a:t>Inverse: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Do you remember what we call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?  </a:t>
                </a:r>
              </a:p>
              <a:p>
                <a:r>
                  <a:rPr lang="en-US" dirty="0"/>
                  <a:t>What does it tell us?  </a:t>
                </a:r>
              </a:p>
              <a:p>
                <a:endParaRPr lang="en-US" dirty="0"/>
              </a:p>
              <a:p>
                <a:r>
                  <a:rPr lang="en-US" dirty="0"/>
                  <a:t>When you look at data, you will often be given the data in a table like this: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Can you think of a way we could use the data provided to tell if this is direct variation, inverse variation or neither?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Hints: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Ask yourself what information is provided?  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Ask yourself what information is missing?     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The BIG question: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D252D7E-AF25-4418-8F11-045646F2B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" y="388620"/>
                <a:ext cx="11361420" cy="6217856"/>
              </a:xfrm>
              <a:prstGeom prst="rect">
                <a:avLst/>
              </a:prstGeom>
              <a:blipFill>
                <a:blip r:embed="rId2"/>
                <a:stretch>
                  <a:fillRect l="-590" t="-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A3CAD6A1-0B08-4571-92B4-4893CF960A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1017227"/>
                  </p:ext>
                </p:extLst>
              </p:nvPr>
            </p:nvGraphicFramePr>
            <p:xfrm>
              <a:off x="866140" y="3672840"/>
              <a:ext cx="4064000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812800">
                      <a:extLst>
                        <a:ext uri="{9D8B030D-6E8A-4147-A177-3AD203B41FA5}">
                          <a16:colId xmlns:a16="http://schemas.microsoft.com/office/drawing/2014/main" val="1315635912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80466317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959862509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529465551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76594153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242228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28731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A3CAD6A1-0B08-4571-92B4-4893CF960A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1017227"/>
                  </p:ext>
                </p:extLst>
              </p:nvPr>
            </p:nvGraphicFramePr>
            <p:xfrm>
              <a:off x="866140" y="3672840"/>
              <a:ext cx="4064000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812800">
                      <a:extLst>
                        <a:ext uri="{9D8B030D-6E8A-4147-A177-3AD203B41FA5}">
                          <a16:colId xmlns:a16="http://schemas.microsoft.com/office/drawing/2014/main" val="1315635912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80466317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959862509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529465551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76594153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52" t="-8065" r="-403008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242228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52" t="-109836" r="-403008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287319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6B2BFE7-A079-4459-9DC0-B624582EA421}"/>
                  </a:ext>
                </a:extLst>
              </p:cNvPr>
              <p:cNvSpPr/>
              <p:nvPr/>
            </p:nvSpPr>
            <p:spPr>
              <a:xfrm>
                <a:off x="4804307" y="5314402"/>
                <a:ext cx="10518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6B2BFE7-A079-4459-9DC0-B624582EA4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307" y="5314402"/>
                <a:ext cx="1051890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892DD6C-68E4-4BC4-83A5-610DA3296A65}"/>
                  </a:ext>
                </a:extLst>
              </p:cNvPr>
              <p:cNvSpPr/>
              <p:nvPr/>
            </p:nvSpPr>
            <p:spPr>
              <a:xfrm>
                <a:off x="4815832" y="5744694"/>
                <a:ext cx="28737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 (the constant of variation)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892DD6C-68E4-4BC4-83A5-610DA3296A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832" y="5744694"/>
                <a:ext cx="2873735" cy="369332"/>
              </a:xfrm>
              <a:prstGeom prst="rect">
                <a:avLst/>
              </a:prstGeom>
              <a:blipFill>
                <a:blip r:embed="rId5"/>
                <a:stretch>
                  <a:fillRect t="-8197" r="-127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5B9596B-2854-4DD9-AB95-D1257F1A1687}"/>
                  </a:ext>
                </a:extLst>
              </p:cNvPr>
              <p:cNvSpPr/>
              <p:nvPr/>
            </p:nvSpPr>
            <p:spPr>
              <a:xfrm>
                <a:off x="2493747" y="6147392"/>
                <a:ext cx="654177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Can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 help us determine which variation type the data represents?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5B9596B-2854-4DD9-AB95-D1257F1A16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747" y="6147392"/>
                <a:ext cx="6541770" cy="369332"/>
              </a:xfrm>
              <a:prstGeom prst="rect">
                <a:avLst/>
              </a:prstGeom>
              <a:blipFill>
                <a:blip r:embed="rId6"/>
                <a:stretch>
                  <a:fillRect l="-746" t="-8197" r="-37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520DDEC5-F90F-4364-8C8D-8B98E942ADB3}"/>
              </a:ext>
            </a:extLst>
          </p:cNvPr>
          <p:cNvSpPr/>
          <p:nvPr/>
        </p:nvSpPr>
        <p:spPr>
          <a:xfrm>
            <a:off x="3781555" y="2296946"/>
            <a:ext cx="25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constant of variation.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F36BBD-78A5-4956-A674-14445B6E918A}"/>
              </a:ext>
            </a:extLst>
          </p:cNvPr>
          <p:cNvSpPr/>
          <p:nvPr/>
        </p:nvSpPr>
        <p:spPr>
          <a:xfrm>
            <a:off x="2393415" y="2645298"/>
            <a:ext cx="3416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How the two variables are related.</a:t>
            </a:r>
          </a:p>
        </p:txBody>
      </p:sp>
    </p:spTree>
    <p:extLst>
      <p:ext uri="{BB962C8B-B14F-4D97-AF65-F5344CB8AC3E}">
        <p14:creationId xmlns:p14="http://schemas.microsoft.com/office/powerpoint/2010/main" val="593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4464</TotalTime>
  <Words>1408</Words>
  <Application>Microsoft Office PowerPoint</Application>
  <PresentationFormat>Widescreen</PresentationFormat>
  <Paragraphs>298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Mikel Thompson</cp:lastModifiedBy>
  <cp:revision>267</cp:revision>
  <dcterms:created xsi:type="dcterms:W3CDTF">2018-01-02T19:57:38Z</dcterms:created>
  <dcterms:modified xsi:type="dcterms:W3CDTF">2020-04-21T17:40:22Z</dcterms:modified>
</cp:coreProperties>
</file>